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3.xml" ContentType="application/vnd.openxmlformats-officedocument.presentationml.tags+xml"/>
  <Override PartName="/ppt/notesSlides/notesSlide26.xml" ContentType="application/vnd.openxmlformats-officedocument.presentationml.notesSlide+xml"/>
  <Override PartName="/ppt/tags/tag24.xml" ContentType="application/vnd.openxmlformats-officedocument.presentationml.tags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tags/tag26.xml" ContentType="application/vnd.openxmlformats-officedocument.presentationml.tags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76" r:id="rId4"/>
    <p:sldId id="259" r:id="rId5"/>
    <p:sldId id="283" r:id="rId6"/>
    <p:sldId id="261" r:id="rId7"/>
    <p:sldId id="284" r:id="rId8"/>
    <p:sldId id="285" r:id="rId9"/>
    <p:sldId id="286" r:id="rId10"/>
    <p:sldId id="287" r:id="rId11"/>
    <p:sldId id="288" r:id="rId12"/>
    <p:sldId id="265" r:id="rId13"/>
    <p:sldId id="289" r:id="rId14"/>
    <p:sldId id="290" r:id="rId15"/>
    <p:sldId id="291" r:id="rId16"/>
    <p:sldId id="298" r:id="rId17"/>
    <p:sldId id="299" r:id="rId18"/>
    <p:sldId id="272" r:id="rId19"/>
    <p:sldId id="296" r:id="rId20"/>
    <p:sldId id="262" r:id="rId21"/>
    <p:sldId id="263" r:id="rId22"/>
    <p:sldId id="292" r:id="rId23"/>
    <p:sldId id="300" r:id="rId24"/>
    <p:sldId id="301" r:id="rId25"/>
    <p:sldId id="293" r:id="rId26"/>
    <p:sldId id="266" r:id="rId27"/>
    <p:sldId id="274" r:id="rId28"/>
    <p:sldId id="260" r:id="rId29"/>
    <p:sldId id="294" r:id="rId30"/>
    <p:sldId id="295" r:id="rId31"/>
    <p:sldId id="281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37"/>
  </p:normalViewPr>
  <p:slideViewPr>
    <p:cSldViewPr snapToGrid="0" snapToObjects="1" showGuides="1">
      <p:cViewPr varScale="1">
        <p:scale>
          <a:sx n="86" d="100"/>
          <a:sy n="86" d="100"/>
        </p:scale>
        <p:origin x="538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E6886-C15D-4F75-BC3E-8B8BFE25F2A8}" type="datetimeFigureOut">
              <a:rPr lang="zh-CN" altLang="en-US" smtClean="0"/>
              <a:t>2021/11/24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84EBD-E37C-472A-BEDD-FDA999EDB5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72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93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26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83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530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549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590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400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903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000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602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19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762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751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555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98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375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45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317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406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867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348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088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19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783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515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62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58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589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155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834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10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1A0FF-73B1-4340-94B1-A43FB2BF8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50118E-6F97-4142-8CEA-357267840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2CF273-117D-D94B-A883-94628D09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619229-0CE5-F045-B3DE-1109457B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80BB01-8FDE-1C4C-9365-16DE3EE3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64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5240C-1951-E347-A5E5-797A52A5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940655-8A58-EB4D-AD06-61EDE9F33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CAA85E-E7BD-E84A-B286-295274839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D673FE-8776-744B-992A-DBA10A61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7C5894-B6C9-AB48-A65A-371D5761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62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9D9F4F-8C32-1447-9F51-1FB9CB0B60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3B1FF1-065B-1849-9202-9DFC4EE60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039893-9C5D-8A45-A492-7AE18279C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A4E20E-F2D6-5240-BA9F-0B6C29BF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93FA28-317C-F24B-93DA-8AD87116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4228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648EB-0CCC-4E4C-B0C1-30E46B30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76270-F2E3-DC40-9152-500625397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AFB06C-BE89-474A-8B7A-6B5645E76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1B3531-6B07-6F49-98F2-D84345D8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9B43BC-1D1A-9A45-B382-21ED689F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55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A9761-E6C3-4244-B504-502670771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740908-EA33-C641-B1E7-E222FAA0F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1E764E-D634-8C4B-8EDE-82967BFF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A330A5-CFC6-2048-8DB7-6847AF89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B875EE-8651-834B-BD9A-5740B4F1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897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30216-6550-C048-ACE6-B66463BF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1779C6-0B66-6C41-B027-9D8E5E5AB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C1A9A6-08DC-1A4C-AB84-00FEE9BF7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AAB80A-B8BC-1F4A-889C-52B8587E6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0CB9EC-DD89-C948-824B-850CE334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AF6408-17D3-C940-A2DC-D24E279A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9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B86D5-26F8-6C46-839E-B21B8EC5A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907399-7172-A04A-A5BE-D4CC7DD72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46DDB6-8BAD-4E43-8130-A0D44947E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958532-BD01-3A41-AAA8-0003B325C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35BD0D-01CB-5442-9D74-8631B7D0B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D615B0-E317-C14D-AD3E-F3E64C8EC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32B574-8164-A141-9B6F-C16D4C0C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7F055D-A086-D142-865C-AE12D276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7229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89F3E-1DB9-A149-9CFB-C1CE44D0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AA010D-CFA0-4140-9C09-35C0CC8A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EF2A52-67D3-3F40-AFF0-1AAFDB1C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58D56E-411C-3C42-B1C0-81D7FCDC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6758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E6A33F-585D-B74D-9F0A-8A3680FC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CECAD2-763C-DA47-8E0C-02A8E9E7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6B019F-2168-4B4D-8124-866AA31E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7059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71B32-15A0-BF46-9095-08DF6ED6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A604D-81AD-7A49-A3DE-85F0C9D7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F6DBC3-729E-3240-8B84-7EA1CCE1B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100548-AA5D-9B42-A619-D3E716B4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489D51-73ED-8443-942A-1A3611E9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FFDEF1-CB74-E849-9D73-37326A2B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00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7E92F-B7BC-0740-A900-C568C6D8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AF598E-8466-2F4D-8783-32287F42A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E3AB1C-C226-C148-A532-85A0F968D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E1D08D-3605-6448-887A-E0619EA2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243769-D1E0-F443-9ABF-D85882CA9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5E27B9-1204-6040-961E-BAA8E64A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979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A90A0D3-9C92-3448-8C84-18069C44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01824F-5E59-A942-B551-EC21B9B5F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489BEA-BAA5-494C-9744-0F416ABDCF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51419-3F79-524C-B9F3-A66D5CD6611E}" type="datetimeFigureOut">
              <a:t>2021/11/24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D28FC7-3704-A544-81F5-E1195284E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5AF6AB-7D58-774F-919A-513DD218E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88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3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6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5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8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19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20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21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22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4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23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Relationship Id="rId9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8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27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29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30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hyperlink" Target="https://www.docin.com/p-102328459.html" TargetMode="Externa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8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8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1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D392FB1-8FE0-624E-8C54-D4A0831E27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33" b="45801"/>
          <a:stretch/>
        </p:blipFill>
        <p:spPr>
          <a:xfrm>
            <a:off x="8146473" y="0"/>
            <a:ext cx="4045527" cy="37169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D81A92-796E-FC44-821D-3CDAD8FC9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026478" cy="29450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89EB67-868C-7F47-9339-81763EEDF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4501" y="3554344"/>
            <a:ext cx="3026478" cy="3303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5DB748-06D7-EA44-A2B7-B1C25451E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956" y="3871356"/>
            <a:ext cx="4730043" cy="34167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AD7CFF-AF15-2449-94D2-7F5E053EE229}"/>
              </a:ext>
            </a:extLst>
          </p:cNvPr>
          <p:cNvSpPr txBox="1"/>
          <p:nvPr/>
        </p:nvSpPr>
        <p:spPr>
          <a:xfrm>
            <a:off x="3390202" y="2542136"/>
            <a:ext cx="7566738" cy="21236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b="1" noProof="0" dirty="0"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latin typeface="+mj-ea"/>
                <a:ea typeface="+mj-ea"/>
                <a:sym typeface="Arial" panose="020B0604020202020204" pitchFamily="34" charset="0"/>
              </a:rPr>
              <a:t>校园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+mj-ea"/>
                <a:ea typeface="+mj-ea"/>
                <a:sym typeface="Arial" panose="020B0604020202020204" pitchFamily="34" charset="0"/>
              </a:rPr>
              <a:t>表白墙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63500" sx="102000" sy="102000" algn="ctr" rotWithShape="0">
                  <a:schemeClr val="bg1">
                    <a:alpha val="20000"/>
                  </a:schemeClr>
                </a:outerShdw>
              </a:effectLst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Arial" panose="020B0604020202020204" pitchFamily="34" charset="0"/>
              </a:rPr>
              <a:t>-------------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Arial" panose="020B0604020202020204" pitchFamily="34" charset="0"/>
              </a:rPr>
              <a:t>项目设计</a:t>
            </a:r>
          </a:p>
        </p:txBody>
      </p:sp>
      <p:sp>
        <p:nvSpPr>
          <p:cNvPr id="10" name="PA-矩形 4">
            <a:extLst>
              <a:ext uri="{FF2B5EF4-FFF2-40B4-BE49-F238E27FC236}">
                <a16:creationId xmlns:a16="http://schemas.microsoft.com/office/drawing/2014/main" id="{440E634C-F8C5-BF49-893E-C10932240FC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000626" y="5052282"/>
            <a:ext cx="3656542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演讲人：</a:t>
            </a:r>
            <a:r>
              <a:rPr lang="e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小组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D482EB2-D6A6-4F4B-B7E3-A68B02CB9E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-3353" r="8963" b="17526"/>
          <a:stretch/>
        </p:blipFill>
        <p:spPr bwMode="auto">
          <a:xfrm>
            <a:off x="1667775" y="2605456"/>
            <a:ext cx="1647088" cy="1647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35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046730"/>
            <a:ext cx="108164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浏览模块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用户浏览时可以选择排序方式进行浏览，排序方式包括发布时间、评论时间、评论数等。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用户可以在喜欢的表白墙下留言、收藏、点赞。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管理员有给表白墙置顶、精选等权限。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用户可以举报不合规的表白墙及用户。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用户可以对网站进行问题反馈、建议。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14A7D5-6D1B-4E86-88E8-AA0D497D7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61" y="1472442"/>
            <a:ext cx="5486400" cy="23393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880336-EE01-4898-9803-C805D25F8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888177"/>
            <a:ext cx="5181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1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546097"/>
            <a:ext cx="108164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管理模块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管理员可以对表白墙、用户进行管理，主要有删除、禁言、注销、添加、修改等操作。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管理员可以对用户的反馈作出回应。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A1B1E4-7204-4425-B23F-84877F101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9" y="2311903"/>
            <a:ext cx="4305300" cy="1524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125F27-C1EF-4795-8BEE-F4CBA7D02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2843" y="1738753"/>
            <a:ext cx="474726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6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04E807E-E7A9-D747-BFE0-84E6910B338E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BEC7A3F-B242-974D-964F-D3E5545F0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FDD2275-FEAB-3F4C-82AE-41F436B9E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PA-文本框 6">
              <a:extLst>
                <a:ext uri="{FF2B5EF4-FFF2-40B4-BE49-F238E27FC236}">
                  <a16:creationId xmlns:a16="http://schemas.microsoft.com/office/drawing/2014/main" id="{27BD0691-9995-9143-97CA-272FA207B40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业务流图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319CCE-2947-C948-8EEC-A8FD050D36F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AFF189E-CAA5-1C43-9EC7-A5EED187A1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7E0D092B-FA66-4C2A-94CE-922BD6610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954" y="543866"/>
            <a:ext cx="7758628" cy="63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6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04E807E-E7A9-D747-BFE0-84E6910B338E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BEC7A3F-B242-974D-964F-D3E5545F0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FDD2275-FEAB-3F4C-82AE-41F436B9E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PA-文本框 6">
              <a:extLst>
                <a:ext uri="{FF2B5EF4-FFF2-40B4-BE49-F238E27FC236}">
                  <a16:creationId xmlns:a16="http://schemas.microsoft.com/office/drawing/2014/main" id="{27BD0691-9995-9143-97CA-272FA207B40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架构图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319CCE-2947-C948-8EEC-A8FD050D36F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AFF189E-CAA5-1C43-9EC7-A5EED187A1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AAB1D88-B07F-4003-9E56-79886607A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112" y="1492889"/>
            <a:ext cx="73437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2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03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详细设计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3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536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04E807E-E7A9-D747-BFE0-84E6910B338E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BEC7A3F-B242-974D-964F-D3E5545F0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FDD2275-FEAB-3F4C-82AE-41F436B9E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PA-文本框 6">
              <a:extLst>
                <a:ext uri="{FF2B5EF4-FFF2-40B4-BE49-F238E27FC236}">
                  <a16:creationId xmlns:a16="http://schemas.microsoft.com/office/drawing/2014/main" id="{27BD0691-9995-9143-97CA-272FA207B40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404948" y="138039"/>
              <a:ext cx="3465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人机界面设计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设计问题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319CCE-2947-C948-8EEC-A8FD050D36F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AFF189E-CAA5-1C43-9EC7-A5EED187A1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DB059ED-6742-4B70-A209-B6EAA922CB70}"/>
              </a:ext>
            </a:extLst>
          </p:cNvPr>
          <p:cNvSpPr txBox="1"/>
          <p:nvPr/>
        </p:nvSpPr>
        <p:spPr>
          <a:xfrm>
            <a:off x="404948" y="8413739"/>
            <a:ext cx="11557262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系统响应时间：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长度：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0.5s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易变形：稳定在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0.5s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为了平衡响应过快导致用户节奏加快和响应过慢导致用户急躁，我们决定将响应时间稳定在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0.5s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用户帮助设施：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）提供部分功能的帮助信息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）帮助菜单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）独立窗口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）返回按钮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5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）信息的层次结构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出错信息处理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系统将有以下出错信息和警告信息：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注册界面：邮箱、密码格式错误  提示：邮箱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密码格式错误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）登录界面：密码输入错误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提示：密码错误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）编辑界面：字数超出限制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提示：字数超出限制，请将字数控制在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xx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之内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）浏览界面：收藏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评论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点赞出现错误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提示：收藏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评论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点赞错误，请稍后重试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等等。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命令交互：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）部分菜单选项有对于命令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）功能键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）命令较少，容易学习和记忆。若遗忘，请查询用户帮助。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）不可以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在本系统中，命令一般有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CTRL-C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（复制）、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CTRL-A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（全选）、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CTRL-V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（粘贴）。其他命令将以功能菜单替代。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169770D-2612-4042-A371-3A7548CF3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647242"/>
              </p:ext>
            </p:extLst>
          </p:nvPr>
        </p:nvGraphicFramePr>
        <p:xfrm>
          <a:off x="417814" y="643322"/>
          <a:ext cx="11557262" cy="5692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836">
                  <a:extLst>
                    <a:ext uri="{9D8B030D-6E8A-4147-A177-3AD203B41FA5}">
                      <a16:colId xmlns:a16="http://schemas.microsoft.com/office/drawing/2014/main" val="1986866575"/>
                    </a:ext>
                  </a:extLst>
                </a:gridCol>
                <a:gridCol w="9540426">
                  <a:extLst>
                    <a:ext uri="{9D8B030D-6E8A-4147-A177-3AD203B41FA5}">
                      <a16:colId xmlns:a16="http://schemas.microsoft.com/office/drawing/2014/main" val="572860460"/>
                    </a:ext>
                  </a:extLst>
                </a:gridCol>
              </a:tblGrid>
              <a:tr h="690425">
                <a:tc>
                  <a:txBody>
                    <a:bodyPr/>
                    <a:lstStyle/>
                    <a:p>
                      <a:r>
                        <a:rPr lang="zh-CN" altLang="en-US" dirty="0"/>
                        <a:t>设计问题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解决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244681"/>
                  </a:ext>
                </a:extLst>
              </a:tr>
              <a:tr h="690425"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系统响应时间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为了平衡响应过快导致用户节奏加快和响应过慢导致用户急躁，我们决定将响应时间稳定在</a:t>
                      </a:r>
                      <a:r>
                        <a:rPr lang="en-US" altLang="zh-CN" dirty="0"/>
                        <a:t>0.5s</a:t>
                      </a:r>
                      <a:r>
                        <a:rPr lang="zh-CN" altLang="en-US" dirty="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326439"/>
                  </a:ext>
                </a:extLst>
              </a:tr>
              <a:tr h="774659"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用户帮助设施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）提供部分功能的帮助信息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  2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）帮助菜单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3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）独立窗口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）返回按钮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5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）信息的层次结构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989295"/>
                  </a:ext>
                </a:extLst>
              </a:tr>
              <a:tr h="1524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出错信息处理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系统将有以下出错信息和警告信息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（部分）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注册界面：邮箱、密码格式错误  提示：邮箱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密码格式错误</a:t>
                      </a:r>
                      <a:endParaRPr lang="en-US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登录界面：密码输入错误 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提示：密码错误</a:t>
                      </a:r>
                      <a:endParaRPr lang="en-US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编辑界面：字数超出限制 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提示：字数超出限制，请将字数控制在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xx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之内</a:t>
                      </a:r>
                      <a:endParaRPr lang="en-US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浏览界面：收藏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评论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点赞出现错误 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提示：收藏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评论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点赞错误，请稍后重试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974825"/>
                  </a:ext>
                </a:extLst>
              </a:tr>
              <a:tr h="1310032"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命令交互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在本系统中，命令一般有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CTRL-C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（复制）、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CTRL-A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（全选）、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CTRL-V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（粘贴）。其他命令将以功能菜单替代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）部分菜单选项有对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应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命令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采用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功能键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命令形式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）命令较少，容易学习和记忆。若遗忘，请查询用户帮助。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用户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不可以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定制或缩写命令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75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38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C4016-24C9-47EB-B3AE-06EED9E1E1A8}"/>
              </a:ext>
            </a:extLst>
          </p:cNvPr>
          <p:cNvSpPr txBox="1"/>
          <p:nvPr/>
        </p:nvSpPr>
        <p:spPr>
          <a:xfrm>
            <a:off x="3116503" y="707912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首页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A91B28-2EA4-4D0C-BF61-A60DFA36F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699" y="1160261"/>
            <a:ext cx="5952867" cy="5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C4016-24C9-47EB-B3AE-06EED9E1E1A8}"/>
              </a:ext>
            </a:extLst>
          </p:cNvPr>
          <p:cNvSpPr txBox="1"/>
          <p:nvPr/>
        </p:nvSpPr>
        <p:spPr>
          <a:xfrm>
            <a:off x="2594517" y="700706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浏览界面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6C7CD0-0189-494F-A63B-FE9ABF7D2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1205237"/>
            <a:ext cx="7315200" cy="515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95B8126-541B-4F6A-BF4B-0FCE7616B8C1}"/>
              </a:ext>
            </a:extLst>
          </p:cNvPr>
          <p:cNvSpPr txBox="1"/>
          <p:nvPr/>
        </p:nvSpPr>
        <p:spPr>
          <a:xfrm>
            <a:off x="-149259" y="2237918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03200"/>
            <a:r>
              <a:rPr lang="zh-CN" altLang="zh-CN" sz="18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仿宋" panose="02010609060101010101" pitchFamily="49" charset="-122"/>
              </a:rPr>
              <a:t>点击注册按钮进入注册界面：</a:t>
            </a:r>
            <a:endParaRPr lang="zh-CN" altLang="zh-CN" sz="14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3264CE-F0D7-4CA3-8717-A2F1DB30E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5580" y="447212"/>
            <a:ext cx="7322820" cy="64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5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BCB8AD8-860F-4AF1-B1EA-6848C579FD8A}"/>
              </a:ext>
            </a:extLst>
          </p:cNvPr>
          <p:cNvSpPr txBox="1"/>
          <p:nvPr/>
        </p:nvSpPr>
        <p:spPr>
          <a:xfrm>
            <a:off x="404948" y="1925282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仿宋" panose="02010609060101010101" pitchFamily="49" charset="-122"/>
                <a:cs typeface="仿宋" panose="02010609060101010101" pitchFamily="49" charset="-122"/>
              </a:rPr>
              <a:t>点击发布表白墙按钮进入发布界面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C34EE2-3A6A-44EE-B4B1-27F0AD97A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4833" y="597156"/>
            <a:ext cx="7330440" cy="638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7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5B38237A-1FDE-644A-8B2E-AC77240D4DFE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3CC39DA4-579C-824B-B79E-AF7EE12FF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6E89654-A0ED-C04F-A477-BAFBB6E6C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295360BD-A364-5E4A-8509-CB8A24AC4C46}"/>
              </a:ext>
            </a:extLst>
          </p:cNvPr>
          <p:cNvSpPr/>
          <p:nvPr/>
        </p:nvSpPr>
        <p:spPr>
          <a:xfrm>
            <a:off x="-201614" y="2307880"/>
            <a:ext cx="2527301" cy="252730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CE63BD6-05E0-F249-8656-EF91DEF068A9}"/>
              </a:ext>
            </a:extLst>
          </p:cNvPr>
          <p:cNvSpPr/>
          <p:nvPr/>
        </p:nvSpPr>
        <p:spPr>
          <a:xfrm>
            <a:off x="-891449" y="1530005"/>
            <a:ext cx="3136901" cy="31369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61E49BCA-F33E-194B-A0CE-4D663FAE0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58" y="2312414"/>
            <a:ext cx="738664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36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目录</a:t>
            </a: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A46D0DEB-1709-6248-8A33-6DBC6B0ADFF0}"/>
              </a:ext>
            </a:extLst>
          </p:cNvPr>
          <p:cNvGrpSpPr/>
          <p:nvPr/>
        </p:nvGrpSpPr>
        <p:grpSpPr>
          <a:xfrm>
            <a:off x="3681319" y="1327303"/>
            <a:ext cx="693763" cy="673901"/>
            <a:chOff x="860271" y="1518068"/>
            <a:chExt cx="493370" cy="479245"/>
          </a:xfrm>
        </p:grpSpPr>
        <p:sp>
          <p:nvSpPr>
            <p:cNvPr id="6" name="Rounded Rectangle 19">
              <a:extLst>
                <a:ext uri="{FF2B5EF4-FFF2-40B4-BE49-F238E27FC236}">
                  <a16:creationId xmlns:a16="http://schemas.microsoft.com/office/drawing/2014/main" id="{2636A34F-B6B5-6540-B6F7-2DCE7CDC2F0D}"/>
                </a:ext>
              </a:extLst>
            </p:cNvPr>
            <p:cNvSpPr/>
            <p:nvPr/>
          </p:nvSpPr>
          <p:spPr>
            <a:xfrm>
              <a:off x="860271" y="1518068"/>
              <a:ext cx="493370" cy="4792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47897C0-59D7-B541-9CFF-F2D6AB011C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419" y="1671965"/>
              <a:ext cx="219075" cy="171450"/>
            </a:xfrm>
            <a:custGeom>
              <a:avLst/>
              <a:gdLst/>
              <a:ahLst/>
              <a:cxnLst>
                <a:cxn ang="0">
                  <a:pos x="64" y="48"/>
                </a:cxn>
                <a:cxn ang="0">
                  <a:pos x="61" y="50"/>
                </a:cxn>
                <a:cxn ang="0">
                  <a:pos x="2" y="50"/>
                </a:cxn>
                <a:cxn ang="0">
                  <a:pos x="0" y="48"/>
                </a:cxn>
                <a:cxn ang="0">
                  <a:pos x="0" y="43"/>
                </a:cxn>
                <a:cxn ang="0">
                  <a:pos x="2" y="41"/>
                </a:cxn>
                <a:cxn ang="0">
                  <a:pos x="61" y="41"/>
                </a:cxn>
                <a:cxn ang="0">
                  <a:pos x="64" y="43"/>
                </a:cxn>
                <a:cxn ang="0">
                  <a:pos x="64" y="48"/>
                </a:cxn>
                <a:cxn ang="0">
                  <a:pos x="59" y="20"/>
                </a:cxn>
                <a:cxn ang="0">
                  <a:pos x="57" y="23"/>
                </a:cxn>
                <a:cxn ang="0">
                  <a:pos x="7" y="23"/>
                </a:cxn>
                <a:cxn ang="0">
                  <a:pos x="4" y="20"/>
                </a:cxn>
                <a:cxn ang="0">
                  <a:pos x="4" y="16"/>
                </a:cxn>
                <a:cxn ang="0">
                  <a:pos x="7" y="13"/>
                </a:cxn>
                <a:cxn ang="0">
                  <a:pos x="57" y="13"/>
                </a:cxn>
                <a:cxn ang="0">
                  <a:pos x="59" y="16"/>
                </a:cxn>
                <a:cxn ang="0">
                  <a:pos x="59" y="20"/>
                </a:cxn>
                <a:cxn ang="0">
                  <a:pos x="50" y="34"/>
                </a:cxn>
                <a:cxn ang="0">
                  <a:pos x="48" y="36"/>
                </a:cxn>
                <a:cxn ang="0">
                  <a:pos x="16" y="36"/>
                </a:cxn>
                <a:cxn ang="0">
                  <a:pos x="13" y="34"/>
                </a:cxn>
                <a:cxn ang="0">
                  <a:pos x="13" y="29"/>
                </a:cxn>
                <a:cxn ang="0">
                  <a:pos x="16" y="27"/>
                </a:cxn>
                <a:cxn ang="0">
                  <a:pos x="48" y="27"/>
                </a:cxn>
                <a:cxn ang="0">
                  <a:pos x="50" y="29"/>
                </a:cxn>
                <a:cxn ang="0">
                  <a:pos x="50" y="34"/>
                </a:cxn>
                <a:cxn ang="0">
                  <a:pos x="45" y="7"/>
                </a:cxn>
                <a:cxn ang="0">
                  <a:pos x="43" y="9"/>
                </a:cxn>
                <a:cxn ang="0">
                  <a:pos x="20" y="9"/>
                </a:cxn>
                <a:cxn ang="0">
                  <a:pos x="18" y="7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43" y="0"/>
                </a:cxn>
                <a:cxn ang="0">
                  <a:pos x="45" y="2"/>
                </a:cxn>
                <a:cxn ang="0">
                  <a:pos x="45" y="7"/>
                </a:cxn>
              </a:cxnLst>
              <a:rect l="0" t="0" r="r" b="b"/>
              <a:pathLst>
                <a:path w="64" h="50">
                  <a:moveTo>
                    <a:pt x="64" y="48"/>
                  </a:moveTo>
                  <a:cubicBezTo>
                    <a:pt x="64" y="49"/>
                    <a:pt x="63" y="50"/>
                    <a:pt x="61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1" y="41"/>
                    <a:pt x="2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3" y="41"/>
                    <a:pt x="64" y="42"/>
                    <a:pt x="64" y="43"/>
                  </a:cubicBezTo>
                  <a:lnTo>
                    <a:pt x="64" y="48"/>
                  </a:lnTo>
                  <a:close/>
                  <a:moveTo>
                    <a:pt x="59" y="20"/>
                  </a:moveTo>
                  <a:cubicBezTo>
                    <a:pt x="59" y="22"/>
                    <a:pt x="58" y="23"/>
                    <a:pt x="5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4"/>
                    <a:pt x="59" y="16"/>
                  </a:cubicBezTo>
                  <a:lnTo>
                    <a:pt x="59" y="20"/>
                  </a:lnTo>
                  <a:close/>
                  <a:moveTo>
                    <a:pt x="50" y="34"/>
                  </a:moveTo>
                  <a:cubicBezTo>
                    <a:pt x="50" y="35"/>
                    <a:pt x="49" y="36"/>
                    <a:pt x="48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5" y="36"/>
                    <a:pt x="13" y="35"/>
                    <a:pt x="13" y="3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5" y="27"/>
                    <a:pt x="1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0" y="28"/>
                    <a:pt x="50" y="29"/>
                  </a:cubicBezTo>
                  <a:lnTo>
                    <a:pt x="50" y="34"/>
                  </a:lnTo>
                  <a:close/>
                  <a:moveTo>
                    <a:pt x="45" y="7"/>
                  </a:moveTo>
                  <a:cubicBezTo>
                    <a:pt x="45" y="8"/>
                    <a:pt x="44" y="9"/>
                    <a:pt x="43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5" y="2"/>
                  </a:cubicBezTo>
                  <a:lnTo>
                    <a:pt x="45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21">
            <a:extLst>
              <a:ext uri="{FF2B5EF4-FFF2-40B4-BE49-F238E27FC236}">
                <a16:creationId xmlns:a16="http://schemas.microsoft.com/office/drawing/2014/main" id="{7DD2EB09-295E-834A-B20D-C511E136F61C}"/>
              </a:ext>
            </a:extLst>
          </p:cNvPr>
          <p:cNvGrpSpPr/>
          <p:nvPr/>
        </p:nvGrpSpPr>
        <p:grpSpPr>
          <a:xfrm>
            <a:off x="3653038" y="2435455"/>
            <a:ext cx="693763" cy="673901"/>
            <a:chOff x="840159" y="2185414"/>
            <a:chExt cx="493370" cy="479245"/>
          </a:xfrm>
        </p:grpSpPr>
        <p:sp>
          <p:nvSpPr>
            <p:cNvPr id="9" name="Rounded Rectangle 22">
              <a:extLst>
                <a:ext uri="{FF2B5EF4-FFF2-40B4-BE49-F238E27FC236}">
                  <a16:creationId xmlns:a16="http://schemas.microsoft.com/office/drawing/2014/main" id="{5E64383D-C6AD-2F40-A716-24A9F6958002}"/>
                </a:ext>
              </a:extLst>
            </p:cNvPr>
            <p:cNvSpPr/>
            <p:nvPr/>
          </p:nvSpPr>
          <p:spPr>
            <a:xfrm>
              <a:off x="840159" y="2185414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00">
              <a:extLst>
                <a:ext uri="{FF2B5EF4-FFF2-40B4-BE49-F238E27FC236}">
                  <a16:creationId xmlns:a16="http://schemas.microsoft.com/office/drawing/2014/main" id="{6E92724C-9893-DD44-A876-D09030E3D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750" y="2314705"/>
              <a:ext cx="230188" cy="220663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24">
            <a:extLst>
              <a:ext uri="{FF2B5EF4-FFF2-40B4-BE49-F238E27FC236}">
                <a16:creationId xmlns:a16="http://schemas.microsoft.com/office/drawing/2014/main" id="{99608FD3-191C-BA42-8C21-6034F4EA462F}"/>
              </a:ext>
            </a:extLst>
          </p:cNvPr>
          <p:cNvGrpSpPr/>
          <p:nvPr/>
        </p:nvGrpSpPr>
        <p:grpSpPr>
          <a:xfrm>
            <a:off x="3653038" y="3504119"/>
            <a:ext cx="693763" cy="673901"/>
            <a:chOff x="840159" y="2852760"/>
            <a:chExt cx="493370" cy="479245"/>
          </a:xfrm>
        </p:grpSpPr>
        <p:sp>
          <p:nvSpPr>
            <p:cNvPr id="12" name="Rounded Rectangle 25">
              <a:extLst>
                <a:ext uri="{FF2B5EF4-FFF2-40B4-BE49-F238E27FC236}">
                  <a16:creationId xmlns:a16="http://schemas.microsoft.com/office/drawing/2014/main" id="{4EB39D3C-E2CF-5D4F-BEC9-D1825E5E0106}"/>
                </a:ext>
              </a:extLst>
            </p:cNvPr>
            <p:cNvSpPr/>
            <p:nvPr/>
          </p:nvSpPr>
          <p:spPr>
            <a:xfrm>
              <a:off x="840159" y="2852760"/>
              <a:ext cx="493370" cy="4792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44">
              <a:extLst>
                <a:ext uri="{FF2B5EF4-FFF2-40B4-BE49-F238E27FC236}">
                  <a16:creationId xmlns:a16="http://schemas.microsoft.com/office/drawing/2014/main" id="{65C52ECA-AFAE-1D46-B642-E5757622C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869" y="2990792"/>
              <a:ext cx="261950" cy="203180"/>
            </a:xfrm>
            <a:custGeom>
              <a:avLst/>
              <a:gdLst/>
              <a:ahLst/>
              <a:cxnLst>
                <a:cxn ang="0">
                  <a:pos x="67" y="55"/>
                </a:cxn>
                <a:cxn ang="0">
                  <a:pos x="65" y="56"/>
                </a:cxn>
                <a:cxn ang="0">
                  <a:pos x="8" y="56"/>
                </a:cxn>
                <a:cxn ang="0">
                  <a:pos x="6" y="55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67" y="55"/>
                </a:cxn>
                <a:cxn ang="0">
                  <a:pos x="11" y="30"/>
                </a:cxn>
                <a:cxn ang="0">
                  <a:pos x="6" y="36"/>
                </a:cxn>
                <a:cxn ang="0">
                  <a:pos x="11" y="41"/>
                </a:cxn>
                <a:cxn ang="0">
                  <a:pos x="16" y="36"/>
                </a:cxn>
                <a:cxn ang="0">
                  <a:pos x="11" y="30"/>
                </a:cxn>
                <a:cxn ang="0">
                  <a:pos x="18" y="12"/>
                </a:cxn>
                <a:cxn ang="0">
                  <a:pos x="13" y="18"/>
                </a:cxn>
                <a:cxn ang="0">
                  <a:pos x="18" y="23"/>
                </a:cxn>
                <a:cxn ang="0">
                  <a:pos x="24" y="18"/>
                </a:cxn>
                <a:cxn ang="0">
                  <a:pos x="18" y="12"/>
                </a:cxn>
                <a:cxn ang="0">
                  <a:pos x="45" y="22"/>
                </a:cxn>
                <a:cxn ang="0">
                  <a:pos x="43" y="18"/>
                </a:cxn>
                <a:cxn ang="0">
                  <a:pos x="40" y="20"/>
                </a:cxn>
                <a:cxn ang="0">
                  <a:pos x="36" y="36"/>
                </a:cxn>
                <a:cxn ang="0">
                  <a:pos x="29" y="41"/>
                </a:cxn>
                <a:cxn ang="0">
                  <a:pos x="34" y="51"/>
                </a:cxn>
                <a:cxn ang="0">
                  <a:pos x="44" y="45"/>
                </a:cxn>
                <a:cxn ang="0">
                  <a:pos x="41" y="37"/>
                </a:cxn>
                <a:cxn ang="0">
                  <a:pos x="45" y="22"/>
                </a:cxn>
                <a:cxn ang="0">
                  <a:pos x="36" y="5"/>
                </a:cxn>
                <a:cxn ang="0">
                  <a:pos x="31" y="10"/>
                </a:cxn>
                <a:cxn ang="0">
                  <a:pos x="36" y="15"/>
                </a:cxn>
                <a:cxn ang="0">
                  <a:pos x="42" y="10"/>
                </a:cxn>
                <a:cxn ang="0">
                  <a:pos x="36" y="5"/>
                </a:cxn>
                <a:cxn ang="0">
                  <a:pos x="54" y="12"/>
                </a:cxn>
                <a:cxn ang="0">
                  <a:pos x="49" y="18"/>
                </a:cxn>
                <a:cxn ang="0">
                  <a:pos x="54" y="23"/>
                </a:cxn>
                <a:cxn ang="0">
                  <a:pos x="60" y="18"/>
                </a:cxn>
                <a:cxn ang="0">
                  <a:pos x="54" y="12"/>
                </a:cxn>
                <a:cxn ang="0">
                  <a:pos x="62" y="30"/>
                </a:cxn>
                <a:cxn ang="0">
                  <a:pos x="57" y="36"/>
                </a:cxn>
                <a:cxn ang="0">
                  <a:pos x="62" y="41"/>
                </a:cxn>
                <a:cxn ang="0">
                  <a:pos x="67" y="36"/>
                </a:cxn>
                <a:cxn ang="0">
                  <a:pos x="62" y="30"/>
                </a:cxn>
              </a:cxnLst>
              <a:rect l="0" t="0" r="r" b="b"/>
              <a:pathLst>
                <a:path w="72" h="56">
                  <a:moveTo>
                    <a:pt x="67" y="55"/>
                  </a:moveTo>
                  <a:cubicBezTo>
                    <a:pt x="66" y="56"/>
                    <a:pt x="66" y="56"/>
                    <a:pt x="65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7" y="56"/>
                    <a:pt x="6" y="55"/>
                  </a:cubicBezTo>
                  <a:cubicBezTo>
                    <a:pt x="2" y="49"/>
                    <a:pt x="0" y="42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42"/>
                    <a:pt x="70" y="49"/>
                    <a:pt x="67" y="55"/>
                  </a:cubicBezTo>
                  <a:close/>
                  <a:moveTo>
                    <a:pt x="11" y="30"/>
                  </a:moveTo>
                  <a:cubicBezTo>
                    <a:pt x="8" y="30"/>
                    <a:pt x="6" y="33"/>
                    <a:pt x="6" y="36"/>
                  </a:cubicBezTo>
                  <a:cubicBezTo>
                    <a:pt x="6" y="38"/>
                    <a:pt x="8" y="41"/>
                    <a:pt x="11" y="41"/>
                  </a:cubicBezTo>
                  <a:cubicBezTo>
                    <a:pt x="14" y="41"/>
                    <a:pt x="16" y="38"/>
                    <a:pt x="16" y="36"/>
                  </a:cubicBezTo>
                  <a:cubicBezTo>
                    <a:pt x="16" y="33"/>
                    <a:pt x="14" y="30"/>
                    <a:pt x="11" y="30"/>
                  </a:cubicBezTo>
                  <a:close/>
                  <a:moveTo>
                    <a:pt x="18" y="12"/>
                  </a:moveTo>
                  <a:cubicBezTo>
                    <a:pt x="16" y="12"/>
                    <a:pt x="13" y="15"/>
                    <a:pt x="13" y="18"/>
                  </a:cubicBezTo>
                  <a:cubicBezTo>
                    <a:pt x="13" y="20"/>
                    <a:pt x="16" y="23"/>
                    <a:pt x="18" y="23"/>
                  </a:cubicBezTo>
                  <a:cubicBezTo>
                    <a:pt x="21" y="23"/>
                    <a:pt x="24" y="20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  <a:moveTo>
                    <a:pt x="45" y="22"/>
                  </a:moveTo>
                  <a:cubicBezTo>
                    <a:pt x="45" y="20"/>
                    <a:pt x="44" y="19"/>
                    <a:pt x="43" y="18"/>
                  </a:cubicBezTo>
                  <a:cubicBezTo>
                    <a:pt x="42" y="18"/>
                    <a:pt x="40" y="19"/>
                    <a:pt x="40" y="2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0" y="38"/>
                    <a:pt x="29" y="41"/>
                  </a:cubicBezTo>
                  <a:cubicBezTo>
                    <a:pt x="28" y="45"/>
                    <a:pt x="30" y="50"/>
                    <a:pt x="34" y="51"/>
                  </a:cubicBezTo>
                  <a:cubicBezTo>
                    <a:pt x="39" y="52"/>
                    <a:pt x="43" y="49"/>
                    <a:pt x="44" y="45"/>
                  </a:cubicBezTo>
                  <a:cubicBezTo>
                    <a:pt x="45" y="42"/>
                    <a:pt x="43" y="39"/>
                    <a:pt x="41" y="37"/>
                  </a:cubicBezTo>
                  <a:lnTo>
                    <a:pt x="45" y="22"/>
                  </a:lnTo>
                  <a:close/>
                  <a:moveTo>
                    <a:pt x="36" y="5"/>
                  </a:moveTo>
                  <a:cubicBezTo>
                    <a:pt x="34" y="5"/>
                    <a:pt x="31" y="7"/>
                    <a:pt x="31" y="10"/>
                  </a:cubicBezTo>
                  <a:cubicBezTo>
                    <a:pt x="31" y="13"/>
                    <a:pt x="34" y="15"/>
                    <a:pt x="36" y="15"/>
                  </a:cubicBezTo>
                  <a:cubicBezTo>
                    <a:pt x="39" y="15"/>
                    <a:pt x="42" y="13"/>
                    <a:pt x="42" y="10"/>
                  </a:cubicBezTo>
                  <a:cubicBezTo>
                    <a:pt x="42" y="7"/>
                    <a:pt x="39" y="5"/>
                    <a:pt x="36" y="5"/>
                  </a:cubicBezTo>
                  <a:close/>
                  <a:moveTo>
                    <a:pt x="54" y="12"/>
                  </a:moveTo>
                  <a:cubicBezTo>
                    <a:pt x="52" y="12"/>
                    <a:pt x="49" y="15"/>
                    <a:pt x="49" y="18"/>
                  </a:cubicBezTo>
                  <a:cubicBezTo>
                    <a:pt x="49" y="20"/>
                    <a:pt x="52" y="23"/>
                    <a:pt x="54" y="23"/>
                  </a:cubicBezTo>
                  <a:cubicBezTo>
                    <a:pt x="57" y="23"/>
                    <a:pt x="60" y="20"/>
                    <a:pt x="60" y="18"/>
                  </a:cubicBezTo>
                  <a:cubicBezTo>
                    <a:pt x="60" y="15"/>
                    <a:pt x="57" y="12"/>
                    <a:pt x="54" y="12"/>
                  </a:cubicBezTo>
                  <a:close/>
                  <a:moveTo>
                    <a:pt x="62" y="30"/>
                  </a:moveTo>
                  <a:cubicBezTo>
                    <a:pt x="59" y="30"/>
                    <a:pt x="57" y="33"/>
                    <a:pt x="57" y="36"/>
                  </a:cubicBezTo>
                  <a:cubicBezTo>
                    <a:pt x="57" y="38"/>
                    <a:pt x="59" y="41"/>
                    <a:pt x="62" y="41"/>
                  </a:cubicBezTo>
                  <a:cubicBezTo>
                    <a:pt x="65" y="41"/>
                    <a:pt x="67" y="38"/>
                    <a:pt x="67" y="36"/>
                  </a:cubicBezTo>
                  <a:cubicBezTo>
                    <a:pt x="67" y="33"/>
                    <a:pt x="65" y="30"/>
                    <a:pt x="62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5E183E26-A06F-8E42-AC3A-1BB00D8EE0C2}"/>
              </a:ext>
            </a:extLst>
          </p:cNvPr>
          <p:cNvGrpSpPr/>
          <p:nvPr/>
        </p:nvGrpSpPr>
        <p:grpSpPr>
          <a:xfrm>
            <a:off x="3652402" y="4629299"/>
            <a:ext cx="693763" cy="673901"/>
            <a:chOff x="839707" y="3520106"/>
            <a:chExt cx="493370" cy="479245"/>
          </a:xfrm>
        </p:grpSpPr>
        <p:sp>
          <p:nvSpPr>
            <p:cNvPr id="15" name="Rounded Rectangle 28">
              <a:extLst>
                <a:ext uri="{FF2B5EF4-FFF2-40B4-BE49-F238E27FC236}">
                  <a16:creationId xmlns:a16="http://schemas.microsoft.com/office/drawing/2014/main" id="{C6A05490-B928-2746-9655-8DDAE4C0212E}"/>
                </a:ext>
              </a:extLst>
            </p:cNvPr>
            <p:cNvSpPr/>
            <p:nvPr/>
          </p:nvSpPr>
          <p:spPr>
            <a:xfrm>
              <a:off x="839707" y="3520106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28580"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2">
              <a:extLst>
                <a:ext uri="{FF2B5EF4-FFF2-40B4-BE49-F238E27FC236}">
                  <a16:creationId xmlns:a16="http://schemas.microsoft.com/office/drawing/2014/main" id="{32203F2C-3843-6641-A515-D87E40C83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869" y="3638690"/>
              <a:ext cx="261950" cy="242077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5346FD13-A98B-4744-9F6B-FB77C722349B}"/>
              </a:ext>
            </a:extLst>
          </p:cNvPr>
          <p:cNvSpPr/>
          <p:nvPr/>
        </p:nvSpPr>
        <p:spPr>
          <a:xfrm>
            <a:off x="4567936" y="1327303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01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B4EDA27-FE1D-C943-8505-7E7187131B25}"/>
              </a:ext>
            </a:extLst>
          </p:cNvPr>
          <p:cNvSpPr/>
          <p:nvPr/>
        </p:nvSpPr>
        <p:spPr>
          <a:xfrm>
            <a:off x="4567936" y="2480017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D993162-A8F9-7548-89DA-A33A0041B81A}"/>
              </a:ext>
            </a:extLst>
          </p:cNvPr>
          <p:cNvSpPr/>
          <p:nvPr/>
        </p:nvSpPr>
        <p:spPr>
          <a:xfrm>
            <a:off x="4567936" y="3548681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03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A09452-9258-904A-986F-277400A3ADD1}"/>
              </a:ext>
            </a:extLst>
          </p:cNvPr>
          <p:cNvSpPr/>
          <p:nvPr/>
        </p:nvSpPr>
        <p:spPr>
          <a:xfrm>
            <a:off x="4567936" y="4673861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04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35">
            <a:extLst>
              <a:ext uri="{FF2B5EF4-FFF2-40B4-BE49-F238E27FC236}">
                <a16:creationId xmlns:a16="http://schemas.microsoft.com/office/drawing/2014/main" id="{7FA985F7-062B-2F4E-88CD-C4F6C681EC3E}"/>
              </a:ext>
            </a:extLst>
          </p:cNvPr>
          <p:cNvSpPr txBox="1"/>
          <p:nvPr/>
        </p:nvSpPr>
        <p:spPr>
          <a:xfrm>
            <a:off x="7006493" y="1361240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项目介绍</a:t>
            </a:r>
          </a:p>
        </p:txBody>
      </p:sp>
      <p:sp>
        <p:nvSpPr>
          <p:cNvPr id="25" name="TextBox 35">
            <a:extLst>
              <a:ext uri="{FF2B5EF4-FFF2-40B4-BE49-F238E27FC236}">
                <a16:creationId xmlns:a16="http://schemas.microsoft.com/office/drawing/2014/main" id="{F6E63E6E-3C43-C348-A11F-521D3559D5EB}"/>
              </a:ext>
            </a:extLst>
          </p:cNvPr>
          <p:cNvSpPr txBox="1"/>
          <p:nvPr/>
        </p:nvSpPr>
        <p:spPr>
          <a:xfrm>
            <a:off x="6978081" y="2512846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总体设计</a:t>
            </a: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166B8559-9E26-3640-AD5A-2CC5C50D0281}"/>
              </a:ext>
            </a:extLst>
          </p:cNvPr>
          <p:cNvSpPr txBox="1"/>
          <p:nvPr/>
        </p:nvSpPr>
        <p:spPr>
          <a:xfrm>
            <a:off x="6978080" y="3585072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详细设计</a:t>
            </a:r>
          </a:p>
        </p:txBody>
      </p:sp>
      <p:sp>
        <p:nvSpPr>
          <p:cNvPr id="31" name="TextBox 35">
            <a:extLst>
              <a:ext uri="{FF2B5EF4-FFF2-40B4-BE49-F238E27FC236}">
                <a16:creationId xmlns:a16="http://schemas.microsoft.com/office/drawing/2014/main" id="{7B1F813A-EF0D-E14D-872E-E2C9ED3B0910}"/>
              </a:ext>
            </a:extLst>
          </p:cNvPr>
          <p:cNvSpPr txBox="1"/>
          <p:nvPr/>
        </p:nvSpPr>
        <p:spPr>
          <a:xfrm>
            <a:off x="7006493" y="4723251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其他</a:t>
            </a:r>
          </a:p>
        </p:txBody>
      </p:sp>
      <p:sp>
        <p:nvSpPr>
          <p:cNvPr id="33" name="PA-矩形 1">
            <a:extLst>
              <a:ext uri="{FF2B5EF4-FFF2-40B4-BE49-F238E27FC236}">
                <a16:creationId xmlns:a16="http://schemas.microsoft.com/office/drawing/2014/main" id="{2C7CD75C-A76D-214E-B838-11D17111D5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948104" y="892398"/>
            <a:ext cx="1243896" cy="507320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375082" y="325925"/>
            <a:ext cx="1971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FFFF"/>
                </a:solidFill>
              </a:rPr>
              <a:t>https://www.ypppt.com/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0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7" grpId="0"/>
      <p:bldP spid="18" grpId="0"/>
      <p:bldP spid="19" grpId="0"/>
      <p:bldP spid="20" grpId="0"/>
      <p:bldP spid="22" grpId="0"/>
      <p:bldP spid="25" grpId="0"/>
      <p:bldP spid="28" grpId="0"/>
      <p:bldP spid="31" grpId="0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24111F18-420C-4C49-912F-801FE84B2E15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40E9F17B-92C3-354F-BBFA-8EAE4CD9F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CCC286E6-EDA6-974C-A095-0DBD649E46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0" name="PA-文本框 6">
              <a:extLst>
                <a:ext uri="{FF2B5EF4-FFF2-40B4-BE49-F238E27FC236}">
                  <a16:creationId xmlns:a16="http://schemas.microsoft.com/office/drawing/2014/main" id="{28F9BB05-B362-F04F-BBE1-E0DAC3615FD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数据库设计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21EEE96-1141-7F46-A2A6-95B9B3821AA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4F89B9E-1A69-2A4F-B829-02F090E68400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0A0A66D-E15C-4D10-A165-59A18CF48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450" y="3840559"/>
            <a:ext cx="4280549" cy="2485606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DEF1905-B575-412C-AA4C-40B09112E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155463"/>
              </p:ext>
            </p:extLst>
          </p:nvPr>
        </p:nvGraphicFramePr>
        <p:xfrm>
          <a:off x="7226352" y="1824219"/>
          <a:ext cx="4965648" cy="1874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82824">
                  <a:extLst>
                    <a:ext uri="{9D8B030D-6E8A-4147-A177-3AD203B41FA5}">
                      <a16:colId xmlns:a16="http://schemas.microsoft.com/office/drawing/2014/main" val="1853046833"/>
                    </a:ext>
                  </a:extLst>
                </a:gridCol>
                <a:gridCol w="2482824">
                  <a:extLst>
                    <a:ext uri="{9D8B030D-6E8A-4147-A177-3AD203B41FA5}">
                      <a16:colId xmlns:a16="http://schemas.microsoft.com/office/drawing/2014/main" val="33044587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表名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描述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062727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</a:rPr>
                        <a:t>User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用户表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17608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Wall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用户表白墙表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533787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</a:rPr>
                        <a:t>Reply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表白墙回复表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950374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</a:rPr>
                        <a:t>Feedback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用户反馈表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154948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</a:rPr>
                        <a:t>Collection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用户收藏表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3329783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4B3C2EB9-1A45-4AFA-8260-E55482C05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1784169"/>
            <a:ext cx="3915104" cy="22526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61032-94A5-4023-9750-11A039B513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33" y="4036782"/>
            <a:ext cx="3673463" cy="24856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AFF39F-5B73-43FB-9BAF-3AD34DA20E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4476" y="2735819"/>
            <a:ext cx="3423136" cy="378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A3A26F-4155-A94E-8D43-DBB0F6BFD16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17541CA-54C7-8D40-9BC3-C1F03C9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6BD94E0-DE78-C147-8A0D-FFD0EC890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2" name="PA-文本框 6">
              <a:extLst>
                <a:ext uri="{FF2B5EF4-FFF2-40B4-BE49-F238E27FC236}">
                  <a16:creationId xmlns:a16="http://schemas.microsoft.com/office/drawing/2014/main" id="{536E2852-4493-2C49-9E06-44EC5EA5C56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关键算法设计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31A81A6-7587-3749-8C7E-6A42C7D1DED0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FFA86E-4DF8-5345-92D9-23E026B2EDAD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04C574F4-C683-460E-BBE9-CD94C2FD4018}"/>
              </a:ext>
            </a:extLst>
          </p:cNvPr>
          <p:cNvSpPr txBox="1"/>
          <p:nvPr/>
        </p:nvSpPr>
        <p:spPr>
          <a:xfrm>
            <a:off x="1121790" y="527901"/>
            <a:ext cx="1068999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登录模块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用户进入登录界面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用户输入账号密码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用户点击登录（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@click=login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methods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{                                                                 /*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方法调用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login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  login(){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request.post(url:”/api/user/login”).then(res=&gt;{       /*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向后台发送读取的用户账号密码数据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if(res.code==’0’){                                                   /*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后台数据匹配成功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this.$massage({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type:”success”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message:”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登录成功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this.$router.push(“/”)                                    //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登录成功之后页面跳转到主页</a:t>
            </a:r>
          </a:p>
          <a:p>
            <a:pPr marL="2667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}else{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this.$massage({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type:”error”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message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res.msg                                       /*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返回登录错误的类型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marL="5334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}})}}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ELSE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this.$router.push(“/login”)                                         /*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返回到登录界面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 IF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A3A26F-4155-A94E-8D43-DBB0F6BFD16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17541CA-54C7-8D40-9BC3-C1F03C9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6BD94E0-DE78-C147-8A0D-FFD0EC890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2" name="PA-文本框 6">
              <a:extLst>
                <a:ext uri="{FF2B5EF4-FFF2-40B4-BE49-F238E27FC236}">
                  <a16:creationId xmlns:a16="http://schemas.microsoft.com/office/drawing/2014/main" id="{536E2852-4493-2C49-9E06-44EC5EA5C56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关键算法设计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31A81A6-7587-3749-8C7E-6A42C7D1DED0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FFA86E-4DF8-5345-92D9-23E026B2EDAD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07AB59B-C199-4459-8E83-629C68F890DD}"/>
              </a:ext>
            </a:extLst>
          </p:cNvPr>
          <p:cNvSpPr txBox="1"/>
          <p:nvPr/>
        </p:nvSpPr>
        <p:spPr>
          <a:xfrm>
            <a:off x="480767" y="792829"/>
            <a:ext cx="12028601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用户注册模块</a:t>
            </a: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Import request from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‘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@/utils/request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’</a:t>
            </a:r>
          </a:p>
          <a:p>
            <a:pPr indent="266700" algn="just"/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用户填写相应数据</a:t>
            </a: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用户点击注册（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@click=submitForm(ruleform)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/**/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  methods: 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submitForm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formName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{/*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这是注册的函数，此处的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formName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中的数据应该是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ruleForm,ruleForm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中包含着数据库关于用户的字段，已经读取了用户输入的内容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this.$refs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formName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].validate((valid) =&gt; {/*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校验，判断用户输入的数据是否满足条件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IF (valid) 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this.loading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true/*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发出请求后一段时间不能再编辑，防止用户多次发出请求导致服务器报错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userRegister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this.ruleForm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调用已经定义好的接口，将用户输入的表单字段发送到服务器 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.then((value) =&gt; {/*value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是服务器经过二次判断返回的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json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const { code, message } = value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if (code === 200) {                                                                          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判断注册成功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this.$message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  message: '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账号注册成功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',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  type: 'success'})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setTimeout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(() =&gt;  {                                                                         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跳转到登录界面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this.loading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false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  this.$router.push({ path: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this.redirect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|| '/login' })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}, 0.1 * 1000)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} else 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this.$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message.error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('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注册失败，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' + message)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}})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.catch(() =&gt; 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this.loading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false })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} else 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return false  }})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},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resetForm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formName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{                                                                             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清空表单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this.$refs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formName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].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resetFields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} }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ELSE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this.$router.push(“/register”)/*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返回到注册界面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 IF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A3A26F-4155-A94E-8D43-DBB0F6BFD16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17541CA-54C7-8D40-9BC3-C1F03C9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6BD94E0-DE78-C147-8A0D-FFD0EC890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2" name="PA-文本框 6">
              <a:extLst>
                <a:ext uri="{FF2B5EF4-FFF2-40B4-BE49-F238E27FC236}">
                  <a16:creationId xmlns:a16="http://schemas.microsoft.com/office/drawing/2014/main" id="{536E2852-4493-2C49-9E06-44EC5EA5C56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关键算法设计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31A81A6-7587-3749-8C7E-6A42C7D1DED0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FFA86E-4DF8-5345-92D9-23E026B2EDAD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4DA8A3D3-6D0A-4144-8E74-2DA3BCE94463}"/>
              </a:ext>
            </a:extLst>
          </p:cNvPr>
          <p:cNvSpPr txBox="1"/>
          <p:nvPr/>
        </p:nvSpPr>
        <p:spPr>
          <a:xfrm>
            <a:off x="5222" y="870337"/>
            <a:ext cx="609442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发布表白墙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BEGIN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点击发布按钮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打开编辑框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输入表白内容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DO WHILE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点击提交</a:t>
            </a:r>
          </a:p>
          <a:p>
            <a:pPr marL="2667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var t=document.form1.str1.value;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var c=document.form2.str2.value;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IF c.length&gt;100 or c.length == 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alert("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字符长度不能为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且必须保持在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以内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");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ELSE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“insert into Wall(wall_content, wall_contenttitle, wall_time, wall_userid, wall_state) values(c,t,getdate(),,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正常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alert("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提交成功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");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返回编辑界面；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END IF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END DO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CA511B-94C2-4A86-B812-5E965D89D4DF}"/>
              </a:ext>
            </a:extLst>
          </p:cNvPr>
          <p:cNvSpPr txBox="1"/>
          <p:nvPr/>
        </p:nvSpPr>
        <p:spPr>
          <a:xfrm>
            <a:off x="5941520" y="1145841"/>
            <a:ext cx="624525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收藏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BEGIN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Int f = 0;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DO WHILE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点击收藏按钮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IF f==0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“insert into Collection(collection_wallid,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collection_time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values(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当前表白墙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id,getdate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())”;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alert("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收藏成功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");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f=1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收藏图标变红； 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ELSE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“delete from Collection while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wall_id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当前表白墙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 and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user_id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当前用户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id)”;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f = 0;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收藏图标变白；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END IF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END DO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9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A3A26F-4155-A94E-8D43-DBB0F6BFD16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17541CA-54C7-8D40-9BC3-C1F03C9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6BD94E0-DE78-C147-8A0D-FFD0EC890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2" name="PA-文本框 6">
              <a:extLst>
                <a:ext uri="{FF2B5EF4-FFF2-40B4-BE49-F238E27FC236}">
                  <a16:creationId xmlns:a16="http://schemas.microsoft.com/office/drawing/2014/main" id="{536E2852-4493-2C49-9E06-44EC5EA5C56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关键算法设计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31A81A6-7587-3749-8C7E-6A42C7D1DED0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FFA86E-4DF8-5345-92D9-23E026B2EDAD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6838B47-5095-43DE-AFDF-5CA1FBACC953}"/>
              </a:ext>
            </a:extLst>
          </p:cNvPr>
          <p:cNvSpPr txBox="1"/>
          <p:nvPr/>
        </p:nvSpPr>
        <p:spPr>
          <a:xfrm>
            <a:off x="-147686" y="1177820"/>
            <a:ext cx="609442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排序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BEGIN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int sort = 0;(0: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时间排序，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点赞数排序，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评论数排序，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收藏数排序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DO WHILE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点击排序按钮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IF sort==0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“select * from wall order by wall_time”;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ELSE IF sort==1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“select * from wall order by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wall_good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ELSE IF sort==2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“select * from wall order by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wall_reply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ELSE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“select * from wall order by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wall_collection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END IF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显示到网页</a:t>
            </a:r>
          </a:p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	END DO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E0880D5-B2D9-4AEC-9772-E6CD5E89CC73}"/>
              </a:ext>
            </a:extLst>
          </p:cNvPr>
          <p:cNvSpPr txBox="1"/>
          <p:nvPr/>
        </p:nvSpPr>
        <p:spPr>
          <a:xfrm>
            <a:off x="6096000" y="1039320"/>
            <a:ext cx="624525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反馈管理</a:t>
            </a:r>
          </a:p>
          <a:p>
            <a:pPr algn="just"/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进入管理员界面</a:t>
            </a:r>
          </a:p>
          <a:p>
            <a:pPr algn="just"/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点击用户反馈按钮</a:t>
            </a: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DO WHILE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IF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点击举报</a:t>
            </a: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Select* from Wall where </a:t>
            </a:r>
            <a:r>
              <a:rPr lang="en-US" altLang="zh-CN" sz="1800" kern="1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wall_report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&gt;=1 ORDER BY </a:t>
            </a:r>
            <a:r>
              <a:rPr lang="en-US" altLang="zh-CN" sz="1800" kern="1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wall_report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desc//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从高到低展示举报数大于等于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的所有帖子</a:t>
            </a: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选中帖子进行帖子的基本操作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语句同表白墙管理模块，修改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wall_state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END IF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IF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点击问题</a:t>
            </a: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Select* from Feedback order by </a:t>
            </a:r>
            <a:r>
              <a:rPr lang="en-US" altLang="zh-CN" sz="1800" kern="100" dirty="0" err="1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feedback_state</a:t>
            </a:r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desc,feedback_date</a:t>
            </a:r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asc</a:t>
            </a:r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按反馈未处理、反馈时间最新的顺序显示反馈信息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IF </a:t>
            </a:r>
            <a:r>
              <a:rPr lang="zh-CN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点击某条反馈消息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800" kern="100" dirty="0" err="1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feedback_state</a:t>
            </a:r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=1//1</a:t>
            </a:r>
            <a:r>
              <a:rPr lang="zh-CN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代表信息已读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END IF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END IF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END DO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06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04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其他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4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15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5809B95F-A4A8-7D4C-9F2F-5A6A9C94FAB2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657218A4-FE37-9242-994C-31CCEFD71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D4489CE0-0D47-3C45-B78E-405523FAA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3DE202C-F7FF-5A48-90B5-AA9FB9D6248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EBEEBF7-8B9A-C142-BB18-43696FB807B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58" name="PA-文本框 6">
            <a:extLst>
              <a:ext uri="{FF2B5EF4-FFF2-40B4-BE49-F238E27FC236}">
                <a16:creationId xmlns:a16="http://schemas.microsoft.com/office/drawing/2014/main" id="{7F8EBEF8-05D7-4F5C-BA4B-069F3550086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24083" y="181657"/>
            <a:ext cx="267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rPr>
              <a:t>会议记录</a:t>
            </a:r>
            <a:endParaRPr lang="en-US" sz="2400" b="1" dirty="0">
              <a:solidFill>
                <a:schemeClr val="bg1">
                  <a:lumMod val="8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7C6466-4FE2-4623-BDB0-3FD750D91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156063"/>
            <a:ext cx="7833360" cy="55778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55C3B8-E89F-432F-956F-D5C2CC9F7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764" y="553535"/>
            <a:ext cx="7871460" cy="55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7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0BFA4B3D-1782-C44A-BD97-07A70FD4F21C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136D9489-D7B9-1340-8546-D9071CBD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D0714B44-BBD3-7F44-9324-DFA3BEA06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3" name="PA-文本框 6">
              <a:extLst>
                <a:ext uri="{FF2B5EF4-FFF2-40B4-BE49-F238E27FC236}">
                  <a16:creationId xmlns:a16="http://schemas.microsoft.com/office/drawing/2014/main" id="{126C9466-5D35-EF4B-B106-290314184FF0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配置工具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897E1A7-F918-2144-9683-E078CBAFA77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E8C678E-3408-794F-AA10-9FC3712E02A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823071D0-758E-4279-AB75-9288B64C9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2003" y="689874"/>
            <a:ext cx="8247994" cy="569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8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476DC9-E687-EE4D-8402-5EBBC63FF28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2688DAA-8A6D-C346-BBA6-7DD7BA82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D2C443-FC10-D543-920C-E50410DBF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3F96A04F-5ED0-124B-B2EB-82989AE2C68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甘特图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868A6E-D223-E94C-98A1-1F3857CBEE32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6B04DD-594A-E347-8630-C63B0164B8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E0834A3-291D-4084-A430-56F145AF8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29371"/>
            <a:ext cx="12192000" cy="499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4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2">
            <a:extLst>
              <a:ext uri="{FF2B5EF4-FFF2-40B4-BE49-F238E27FC236}">
                <a16:creationId xmlns:a16="http://schemas.microsoft.com/office/drawing/2014/main" id="{E58859C3-EB0E-4036-AC84-1C293DB5079A}"/>
              </a:ext>
            </a:extLst>
          </p:cNvPr>
          <p:cNvSpPr/>
          <p:nvPr/>
        </p:nvSpPr>
        <p:spPr>
          <a:xfrm>
            <a:off x="950784" y="2456478"/>
            <a:ext cx="10290431" cy="350989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540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Noto Sans S Chinese Light" panose="020B0300000000000000" pitchFamily="34" charset="-122"/>
              <a:ea typeface="Noto Sans S Chinese Light" panose="020B0300000000000000" pitchFamily="34" charset="-122"/>
              <a:sym typeface="Arial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476DC9-E687-EE4D-8402-5EBBC63FF28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2688DAA-8A6D-C346-BBA6-7DD7BA82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D2C443-FC10-D543-920C-E50410DBF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3F96A04F-5ED0-124B-B2EB-82989AE2C68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参考资料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868A6E-D223-E94C-98A1-1F3857CBEE32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6B04DD-594A-E347-8630-C63B0164B8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EF34C96-B698-488F-85EB-D5D671ABF077}"/>
              </a:ext>
            </a:extLst>
          </p:cNvPr>
          <p:cNvSpPr txBox="1"/>
          <p:nvPr/>
        </p:nvSpPr>
        <p:spPr>
          <a:xfrm>
            <a:off x="662022" y="2938214"/>
            <a:ext cx="1086795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600"/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	1.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《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GB/T 8567-2006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》</a:t>
            </a:r>
          </a:p>
          <a:p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《软件工程导论（第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6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版</a:t>
            </a:r>
            <a:r>
              <a:rPr lang="zh-CN" altLang="en-US" sz="2000" dirty="0"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》</a:t>
            </a:r>
            <a:r>
              <a:rPr lang="zh-CN" altLang="en-US" sz="2000" dirty="0">
                <a:effectLst/>
                <a:latin typeface="+mn-ea"/>
                <a:cs typeface="Times New Roman" panose="02020603050405020304" pitchFamily="18" charset="0"/>
              </a:rPr>
              <a:t>（张海藩、牟永敏编著）</a:t>
            </a:r>
            <a:endParaRPr lang="en-US" altLang="zh-CN" sz="2000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+mn-ea"/>
              </a:rPr>
              <a:t>	3. PDL</a:t>
            </a:r>
            <a:r>
              <a:rPr lang="zh-CN" altLang="en-US" sz="2000" dirty="0">
                <a:latin typeface="+mn-ea"/>
              </a:rPr>
              <a:t>语言 </a:t>
            </a:r>
            <a:r>
              <a:rPr lang="en-US" altLang="zh-CN" sz="2000" dirty="0">
                <a:latin typeface="+mn-ea"/>
                <a:hlinkClick r:id="rId6"/>
              </a:rPr>
              <a:t>https://www.docin.com/p-102328459.html</a:t>
            </a:r>
            <a:r>
              <a:rPr lang="zh-CN" altLang="en-US" sz="2000" dirty="0">
                <a:latin typeface="+mn-ea"/>
              </a:rPr>
              <a:t>（</a:t>
            </a:r>
            <a:r>
              <a:rPr lang="en-US" altLang="zh-CN" sz="2000" dirty="0">
                <a:latin typeface="+mn-ea"/>
              </a:rPr>
              <a:t>2021.11.14</a:t>
            </a:r>
            <a:r>
              <a:rPr lang="zh-CN" altLang="en-US" sz="2000" dirty="0">
                <a:latin typeface="+mn-ea"/>
              </a:rPr>
              <a:t>）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使用工具：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	1.GitHub</a:t>
            </a:r>
          </a:p>
          <a:p>
            <a:r>
              <a:rPr lang="en-US" altLang="zh-CN" sz="2000" dirty="0">
                <a:latin typeface="+mn-ea"/>
              </a:rPr>
              <a:t>	2.Processon</a:t>
            </a:r>
          </a:p>
          <a:p>
            <a:r>
              <a:rPr lang="en-US" altLang="zh-CN" sz="2000" dirty="0">
                <a:latin typeface="+mn-ea"/>
              </a:rPr>
              <a:t>	3.Project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69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01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项目介绍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1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0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2">
            <a:extLst>
              <a:ext uri="{FF2B5EF4-FFF2-40B4-BE49-F238E27FC236}">
                <a16:creationId xmlns:a16="http://schemas.microsoft.com/office/drawing/2014/main" id="{C353D2EF-C566-496A-A4C1-C7E88F8F32DD}"/>
              </a:ext>
            </a:extLst>
          </p:cNvPr>
          <p:cNvSpPr/>
          <p:nvPr/>
        </p:nvSpPr>
        <p:spPr>
          <a:xfrm>
            <a:off x="950784" y="2456478"/>
            <a:ext cx="10290431" cy="350989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540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Noto Sans S Chinese Light" panose="020B0300000000000000" pitchFamily="34" charset="-122"/>
              <a:ea typeface="Noto Sans S Chinese Light" panose="020B0300000000000000" pitchFamily="34" charset="-122"/>
              <a:sym typeface="Arial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476DC9-E687-EE4D-8402-5EBBC63FF28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2688DAA-8A6D-C346-BBA6-7DD7BA82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D2C443-FC10-D543-920C-E50410DBF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3F96A04F-5ED0-124B-B2EB-82989AE2C68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小组分工及评分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868A6E-D223-E94C-98A1-1F3857CBEE32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6B04DD-594A-E347-8630-C63B0164B8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2225661-903F-4669-808E-066F758D4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516709"/>
              </p:ext>
            </p:extLst>
          </p:nvPr>
        </p:nvGraphicFramePr>
        <p:xfrm>
          <a:off x="1472542" y="2747768"/>
          <a:ext cx="9295555" cy="2529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111">
                  <a:extLst>
                    <a:ext uri="{9D8B030D-6E8A-4147-A177-3AD203B41FA5}">
                      <a16:colId xmlns:a16="http://schemas.microsoft.com/office/drawing/2014/main" val="1232996"/>
                    </a:ext>
                  </a:extLst>
                </a:gridCol>
                <a:gridCol w="1859111">
                  <a:extLst>
                    <a:ext uri="{9D8B030D-6E8A-4147-A177-3AD203B41FA5}">
                      <a16:colId xmlns:a16="http://schemas.microsoft.com/office/drawing/2014/main" val="389931386"/>
                    </a:ext>
                  </a:extLst>
                </a:gridCol>
                <a:gridCol w="1859111">
                  <a:extLst>
                    <a:ext uri="{9D8B030D-6E8A-4147-A177-3AD203B41FA5}">
                      <a16:colId xmlns:a16="http://schemas.microsoft.com/office/drawing/2014/main" val="2462506316"/>
                    </a:ext>
                  </a:extLst>
                </a:gridCol>
                <a:gridCol w="2094125">
                  <a:extLst>
                    <a:ext uri="{9D8B030D-6E8A-4147-A177-3AD203B41FA5}">
                      <a16:colId xmlns:a16="http://schemas.microsoft.com/office/drawing/2014/main" val="1866036304"/>
                    </a:ext>
                  </a:extLst>
                </a:gridCol>
                <a:gridCol w="1624097">
                  <a:extLst>
                    <a:ext uri="{9D8B030D-6E8A-4147-A177-3AD203B41FA5}">
                      <a16:colId xmlns:a16="http://schemas.microsoft.com/office/drawing/2014/main" val="1819494717"/>
                    </a:ext>
                  </a:extLst>
                </a:gridCol>
              </a:tblGrid>
              <a:tr h="601306">
                <a:tc>
                  <a:txBody>
                    <a:bodyPr/>
                    <a:lstStyle/>
                    <a:p>
                      <a:r>
                        <a:rPr lang="zh-CN" altLang="en-US" dirty="0"/>
                        <a:t>小组成员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得分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367400"/>
                  </a:ext>
                </a:extLst>
              </a:tr>
              <a:tr h="647891">
                <a:tc>
                  <a:txBody>
                    <a:bodyPr/>
                    <a:lstStyle/>
                    <a:p>
                      <a:r>
                        <a:rPr lang="zh-CN" altLang="en-US" dirty="0"/>
                        <a:t>吴联想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会议报告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数据库设计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80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登录注册算法设计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90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450740"/>
                  </a:ext>
                </a:extLst>
              </a:tr>
              <a:tr h="601306">
                <a:tc>
                  <a:txBody>
                    <a:bodyPr/>
                    <a:lstStyle/>
                    <a:p>
                      <a:r>
                        <a:rPr lang="zh-CN" altLang="en-US" dirty="0"/>
                        <a:t>王义博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制作</a:t>
                      </a:r>
                      <a:r>
                        <a:rPr lang="en-US" altLang="zh-CN" dirty="0"/>
                        <a:t>PPT</a:t>
                      </a:r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人机界面设计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设计问题 </a:t>
                      </a:r>
                      <a:r>
                        <a:rPr lang="en-US" altLang="zh-CN" dirty="0"/>
                        <a:t>80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用户算法设计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83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005159"/>
                  </a:ext>
                </a:extLst>
              </a:tr>
              <a:tr h="601306">
                <a:tc>
                  <a:txBody>
                    <a:bodyPr/>
                    <a:lstStyle/>
                    <a:p>
                      <a:r>
                        <a:rPr lang="zh-CN" altLang="en-US" dirty="0"/>
                        <a:t>郑航舰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详细设计文档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82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管理员算法设计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85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D392FB1-8FE0-624E-8C54-D4A0831E2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3" b="45801"/>
          <a:stretch/>
        </p:blipFill>
        <p:spPr>
          <a:xfrm>
            <a:off x="8146473" y="0"/>
            <a:ext cx="4045527" cy="37169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D81A92-796E-FC44-821D-3CDAD8FC9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026478" cy="29450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89EB67-868C-7F47-9339-81763EEDF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4501" y="3554344"/>
            <a:ext cx="3026478" cy="3303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5DB748-06D7-EA44-A2B7-B1C25451E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956" y="3871356"/>
            <a:ext cx="4730043" cy="34167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AD7CFF-AF15-2449-94D2-7F5E053EE229}"/>
              </a:ext>
            </a:extLst>
          </p:cNvPr>
          <p:cNvSpPr txBox="1"/>
          <p:nvPr/>
        </p:nvSpPr>
        <p:spPr>
          <a:xfrm>
            <a:off x="2516531" y="2679695"/>
            <a:ext cx="7566738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+mn-ea"/>
                <a:sym typeface="Arial" panose="020B0604020202020204" pitchFamily="34" charset="0"/>
              </a:rPr>
              <a:t>谢谢您的观看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A3F86F-9BF4-5B45-AE08-EE505DFC16EA}"/>
              </a:ext>
            </a:extLst>
          </p:cNvPr>
          <p:cNvSpPr txBox="1"/>
          <p:nvPr/>
        </p:nvSpPr>
        <p:spPr>
          <a:xfrm>
            <a:off x="2516531" y="3716977"/>
            <a:ext cx="7566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THANK</a:t>
            </a:r>
            <a:r>
              <a:rPr lang="zh-CN" altLang="en-US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lang="en-US" altLang="zh-CN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YOU</a:t>
            </a:r>
            <a:endParaRPr lang="zh-CN" altLang="en-US" sz="44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360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47F672-AFE9-B745-A55D-31F39ED25C0C}"/>
              </a:ext>
            </a:extLst>
          </p:cNvPr>
          <p:cNvGrpSpPr/>
          <p:nvPr/>
        </p:nvGrpSpPr>
        <p:grpSpPr>
          <a:xfrm>
            <a:off x="7412668" y="534139"/>
            <a:ext cx="3455678" cy="5688807"/>
            <a:chOff x="7298576" y="1397819"/>
            <a:chExt cx="2625008" cy="432134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4738AC4-20A2-894D-99FD-ABFB74121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44" t="48909" r="4098" b="443"/>
            <a:stretch/>
          </p:blipFill>
          <p:spPr>
            <a:xfrm>
              <a:off x="7298576" y="1397819"/>
              <a:ext cx="2625008" cy="4321341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888876E-855D-0B43-8BB4-DB6A4CDFB9DD}"/>
                </a:ext>
              </a:extLst>
            </p:cNvPr>
            <p:cNvSpPr/>
            <p:nvPr/>
          </p:nvSpPr>
          <p:spPr>
            <a:xfrm>
              <a:off x="7863370" y="2595321"/>
              <a:ext cx="1440000" cy="18288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48000">
                  <a:schemeClr val="accent2">
                    <a:lumMod val="90000"/>
                  </a:schemeClr>
                </a:gs>
                <a:gs pos="99000">
                  <a:schemeClr val="accent2">
                    <a:lumMod val="75000"/>
                  </a:schemeClr>
                </a:gs>
              </a:gsLst>
              <a:lin ang="19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PA-文本框 6">
            <a:extLst>
              <a:ext uri="{FF2B5EF4-FFF2-40B4-BE49-F238E27FC236}">
                <a16:creationId xmlns:a16="http://schemas.microsoft.com/office/drawing/2014/main" id="{4C550B94-200B-1F42-BABA-3C99BF45AE2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51907" y="349738"/>
            <a:ext cx="192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微软雅黑" panose="020B0503020204020204" pitchFamily="34" charset="-122"/>
              </a:rPr>
              <a:t>表白墙网站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4DE9224-D213-234C-9802-B063953D6590}"/>
              </a:ext>
            </a:extLst>
          </p:cNvPr>
          <p:cNvSpPr txBox="1"/>
          <p:nvPr/>
        </p:nvSpPr>
        <p:spPr>
          <a:xfrm>
            <a:off x="1927504" y="2318453"/>
            <a:ext cx="4668686" cy="2797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校园表白墙是一款</a:t>
            </a:r>
            <a:r>
              <a:rPr lang="zh-CN" altLang="en-US" sz="2400" b="1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社交娱乐网站</a:t>
            </a:r>
            <a:r>
              <a:rPr lang="en-US" altLang="zh-CN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,</a:t>
            </a: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通过表白墙可以向喜欢的她或者他进行表白</a:t>
            </a:r>
            <a:r>
              <a:rPr lang="en-US" altLang="zh-CN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,</a:t>
            </a: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这是一个大众化的表白信息公布平台</a:t>
            </a:r>
            <a:r>
              <a:rPr lang="en-US" altLang="zh-CN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,</a:t>
            </a: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能够让彼此之间避免尴尬场面。</a:t>
            </a:r>
          </a:p>
        </p:txBody>
      </p:sp>
    </p:spTree>
    <p:extLst>
      <p:ext uri="{BB962C8B-B14F-4D97-AF65-F5344CB8AC3E}">
        <p14:creationId xmlns:p14="http://schemas.microsoft.com/office/powerpoint/2010/main" val="268622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02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总体设计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2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523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HIPO-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层次图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B50F7A8E-BAEC-4C07-858C-0723F30975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4955" y="1175657"/>
            <a:ext cx="11334750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5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HIPO-IPO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（部分）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4C5CCF6-6536-4FA1-B460-C6B19B54C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3048" y="737801"/>
            <a:ext cx="6454140" cy="30937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706568-6BA3-4DF9-AAEE-8B5E0403E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303" y="3093744"/>
            <a:ext cx="6530340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328353"/>
            <a:ext cx="108164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1.0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登录注册</a:t>
            </a:r>
          </a:p>
          <a:p>
            <a:pPr algn="just"/>
            <a:r>
              <a:rPr lang="en-US" altLang="zh-CN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未注册用户进入注册页面，填写城院邮箱、密码等信息，注册时系统会发送验证码至校园邮箱，用户验证后提示注册成功。</a:t>
            </a:r>
          </a:p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用户在登录界面输入邮箱和密码，即可登录。</a:t>
            </a:r>
          </a:p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用户若忘记密码，可使用邮箱找回。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B973AC-D69F-4B1D-884F-4FB94257D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506375"/>
            <a:ext cx="5233994" cy="2508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BD28EA-7792-4157-8B58-5ED213C22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5235" y="1553972"/>
            <a:ext cx="5562600" cy="24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8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328353"/>
            <a:ext cx="108164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发布模块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用户发布表白墙时，先打开编辑界面编辑内容，完成后点击发布，发布时可选是否匿名、是否公开。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用户表白墙内容、建立时间、作者等信息会记录在数据库中。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577477-277A-4493-B645-4D41DC7A3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739" y="1603233"/>
            <a:ext cx="4861560" cy="21945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CC4F35-CCD2-4831-B671-BD9A50F09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703" y="1648953"/>
            <a:ext cx="463296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CFB4030F-D253-4247-9FEA-B17864ABE2C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G60ME4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utDBO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G60ME6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brQwTi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brQwTm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brQwT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brQwTp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brQwTr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brQwTg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ButDBOKwvAbUoAAABrAAAAGwAAAHVuaXZlcnNhbC91bml2ZXJzYWwucG5nLnhtbLOxr8jNUShLLSrOzM+zVTLUM1Cyt+PlsikoSi3LTC1XqACKGekZQICSQiUqtzwzpSQDKGRgbowQzEjNTM8osVWyMDCFC+oDzQQAUEsBAgAAFAACAAgAbrQwThUOrShkBAAABxEAAB0AAAAAAAAAAQAAAAAAAAAAAHVuaXZlcnNhbC9jb21tb25fbWVzc2FnZXMubG5nUEsBAgAAFAACAAgAbrQwTgh+CyMpAwAAhgwAACcAAAAAAAAAAQAAAAAAnwQAAHVuaXZlcnNhbC9mbGFzaF9wdWJsaXNoaW5nX3NldHRpbmdzLnhtbFBLAQIAABQAAgAIAG60ME61/AlkugIAAFUKAAAhAAAAAAAAAAEAAAAAAA0IAAB1bml2ZXJzYWwvZmxhc2hfc2tpbl9zZXR0aW5ncy54bWxQSwECAAAUAAIACAButDBOKpYPZ/4CAACXCwAAJgAAAAAAAAABAAAAAAAGCwAAdW5pdmVyc2FsL2h0bWxfcHVibGlzaGluZ19zZXR0aW5ncy54bWxQSwECAAAUAAIACAButDBOaHFSkZoBAAAfBgAAHwAAAAAAAAABAAAAAABIDgAAdW5pdmVyc2FsL2h0bWxfc2tpbl9zZXR0aW5ncy5qc1BLAQIAABQAAgAIAG60ME49PC/RwQAAAOUBAAAaAAAAAAAAAAEAAAAAAB8QAAB1bml2ZXJzYWwvaTE4bl9wcmVzZXRzLnhtbFBLAQIAABQAAgAIAG60ME6a+ZZkawAAAGsAAAAcAAAAAAAAAAEAAAAAABgRAAB1bml2ZXJzYWwvbG9jYWxfc2V0dGluZ3MueG1sUEsBAgAAFAACAAgARJRXRyO0Tvv7AgAAsAgAABQAAAAAAAAAAQAAAAAAvREAAHVuaXZlcnNhbC9wbGF5ZXIueG1sUEsBAgAAFAACAAgAbrQwTrCHI/RsAQAA9wIAACkAAAAAAAAAAQAAAAAA6hQAAHVuaXZlcnNhbC9za2luX2N1c3RvbWl6YXRpb25fc2V0dGluZ3MueG1sUEsBAgAAFAACAAgAbrQwTgXZichKDQAA1SEAABcAAAAAAAAAAAAAAAAAnRYAAHVuaXZlcnNhbC91bml2ZXJzYWwucG5nUEsBAgAAFAACAAgAbrQwTisLwG1KAAAAawAAABsAAAAAAAAAAQAAAAAAHCQAAHVuaXZlcnNhbC91bml2ZXJzYWwucG5nLnhtbFBLBQYAAAAACwALAEkDAACfJAAAAAA="/>
  <p:tag name="ISPRING_PRESENTATION_TITLE" val="手绘清新淡雅水彩工作汇报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heme/theme1.xml><?xml version="1.0" encoding="utf-8"?>
<a:theme xmlns:a="http://schemas.openxmlformats.org/drawingml/2006/main" name="Office 主题​​">
  <a:themeElements>
    <a:clrScheme name="自定义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1C5C8"/>
      </a:accent1>
      <a:accent2>
        <a:srgbClr val="F0C7C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</TotalTime>
  <Words>2061</Words>
  <Application>Microsoft Office PowerPoint</Application>
  <PresentationFormat>宽屏</PresentationFormat>
  <Paragraphs>314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FZHei-B01S</vt:lpstr>
      <vt:lpstr>Noto Sans S Chinese Light</vt:lpstr>
      <vt:lpstr>Source Han Sans CN</vt:lpstr>
      <vt:lpstr>等线</vt:lpstr>
      <vt:lpstr>等线 Light</vt:lpstr>
      <vt:lpstr>思源黑体 CN Heavy</vt:lpstr>
      <vt:lpstr>思源黑体 CN Light</vt:lpstr>
      <vt:lpstr>思源黑体 CN Medium</vt:lpstr>
      <vt:lpstr>思源黑体 CN Normal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dc:description>http://www.ypppt.com/</dc:description>
  <cp:lastModifiedBy>吴 联想</cp:lastModifiedBy>
  <cp:revision>21</cp:revision>
  <dcterms:created xsi:type="dcterms:W3CDTF">2019-02-19T12:23:00Z</dcterms:created>
  <dcterms:modified xsi:type="dcterms:W3CDTF">2021-11-24T04:20:00Z</dcterms:modified>
</cp:coreProperties>
</file>